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69" r:id="rId2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1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17" name="16 Marcador de pie de página"/>
          <p:cNvSpPr>
            <a:spLocks noGrp="1"/>
          </p:cNvSpPr>
          <p:nvPr>
            <p:ph type="ftr" sz="quarter" idx="11"/>
          </p:nvPr>
        </p:nvSpPr>
        <p:spPr/>
        <p:txBody>
          <a:bodyPr/>
          <a:lstStyle>
            <a:extLst/>
          </a:lstStyle>
          <a:p>
            <a:endParaRPr lang="es-CO"/>
          </a:p>
        </p:txBody>
      </p:sp>
      <p:sp>
        <p:nvSpPr>
          <p:cNvPr id="29" name="28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E51E957-D3FD-4407-B195-79B84CE3FF35}" type="datetimeFigureOut">
              <a:rPr lang="es-CO" smtClean="0"/>
              <a:pPr/>
              <a:t>24/10/2013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4ACCF75B-6194-413A-B5F5-01D0583530D2}"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FE51E957-D3FD-4407-B195-79B84CE3FF35}" type="datetimeFigureOut">
              <a:rPr lang="es-CO" smtClean="0"/>
              <a:pPr/>
              <a:t>24/10/2013</a:t>
            </a:fld>
            <a:endParaRPr lang="es-CO"/>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CO"/>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4ACCF75B-6194-413A-B5F5-01D0583530D2}"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E51E957-D3FD-4407-B195-79B84CE3FF35}" type="datetimeFigureOut">
              <a:rPr lang="es-CO" smtClean="0"/>
              <a:pPr/>
              <a:t>24/10/2013</a:t>
            </a:fld>
            <a:endParaRPr lang="es-CO"/>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CO"/>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4ACCF75B-6194-413A-B5F5-01D0583530D2}" type="slidenum">
              <a:rPr lang="es-CO" smtClean="0"/>
              <a:pPr/>
              <a:t>‹Nº›</a:t>
            </a:fld>
            <a:endParaRPr lang="es-CO"/>
          </a:p>
        </p:txBody>
      </p:sp>
    </p:spTree>
  </p:cSld>
  <p:clrMap bg1="dk1" tx1="lt1" bg2="dk2" tx2="lt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99592" y="1268760"/>
            <a:ext cx="7772400" cy="4896544"/>
          </a:xfrm>
        </p:spPr>
        <p:txBody>
          <a:bodyPr>
            <a:noAutofit/>
          </a:bodyPr>
          <a:lstStyle/>
          <a:p>
            <a:pPr algn="ct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INFORME </a:t>
            </a:r>
            <a:r>
              <a:rPr lang="es-CO" sz="2000" b="0" dirty="0" smtClean="0">
                <a:solidFill>
                  <a:schemeClr val="tx1"/>
                </a:solidFill>
                <a:effectLst>
                  <a:outerShdw blurRad="38100" dist="38100" dir="2700000" algn="tl">
                    <a:srgbClr val="000000">
                      <a:alpha val="43137"/>
                    </a:srgbClr>
                  </a:outerShdw>
                </a:effectLst>
                <a:latin typeface="Comic Sans MS" pitchFamily="66" charset="0"/>
              </a:rPr>
              <a:t>DETALLADO (COMPUMAKIA)</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PRESENTADO </a:t>
            </a:r>
            <a:r>
              <a:rPr lang="es-CO" sz="2000" b="0" dirty="0" smtClean="0">
                <a:solidFill>
                  <a:schemeClr val="tx1"/>
                </a:solidFill>
                <a:effectLst>
                  <a:outerShdw blurRad="38100" dist="38100" dir="2700000" algn="tl">
                    <a:srgbClr val="000000">
                      <a:alpha val="43137"/>
                    </a:srgbClr>
                  </a:outerShdw>
                </a:effectLst>
                <a:latin typeface="Comic Sans MS" pitchFamily="66" charset="0"/>
              </a:rPr>
              <a:t>POR:</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KARLA JULIETH GRACIA TOLE</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DIRIGIDO A:</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ing. ARIEL ALMONACID ARIAS</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
            </a:r>
            <a:br>
              <a:rPr lang="es-CO" sz="2000" b="0" dirty="0" smtClean="0">
                <a:solidFill>
                  <a:schemeClr val="tx1"/>
                </a:solidFill>
                <a:effectLst>
                  <a:outerShdw blurRad="38100" dist="38100" dir="2700000" algn="tl">
                    <a:srgbClr val="000000">
                      <a:alpha val="43137"/>
                    </a:srgbClr>
                  </a:outerShdw>
                </a:effectLst>
                <a:latin typeface="Comic Sans MS" pitchFamily="66" charset="0"/>
              </a:rPr>
            </a:br>
            <a:r>
              <a:rPr lang="es-CO" sz="2000" b="0" dirty="0" smtClean="0">
                <a:solidFill>
                  <a:schemeClr val="tx1"/>
                </a:solidFill>
                <a:effectLst>
                  <a:outerShdw blurRad="38100" dist="38100" dir="2700000" algn="tl">
                    <a:srgbClr val="000000">
                      <a:alpha val="43137"/>
                    </a:srgbClr>
                  </a:outerShdw>
                </a:effectLst>
                <a:latin typeface="Comic Sans MS" pitchFamily="66" charset="0"/>
              </a:rPr>
              <a:t>FECHA. 23/09/2013</a:t>
            </a:r>
            <a:endParaRPr lang="es-CO" sz="2000" b="0" dirty="0">
              <a:solidFill>
                <a:schemeClr val="tx1"/>
              </a:solidFill>
              <a:effectLst>
                <a:outerShdw blurRad="38100" dist="38100" dir="2700000" algn="tl">
                  <a:srgbClr val="000000">
                    <a:alpha val="43137"/>
                  </a:srgbClr>
                </a:outerShdw>
              </a:effectLst>
              <a:latin typeface="Comic Sans MS" pitchFamily="66" charset="0"/>
            </a:endParaRPr>
          </a:p>
        </p:txBody>
      </p:sp>
      <p:sp>
        <p:nvSpPr>
          <p:cNvPr id="3" name="2 Subtítulo"/>
          <p:cNvSpPr>
            <a:spLocks noGrp="1"/>
          </p:cNvSpPr>
          <p:nvPr>
            <p:ph type="subTitle" idx="1"/>
          </p:nvPr>
        </p:nvSpPr>
        <p:spPr>
          <a:xfrm>
            <a:off x="827584" y="116632"/>
            <a:ext cx="7772400" cy="1508760"/>
          </a:xfrm>
        </p:spPr>
        <p:txBody>
          <a:bodyPr>
            <a:normAutofit/>
          </a:bodyPr>
          <a:lstStyle/>
          <a:p>
            <a:pPr algn="ctr"/>
            <a:r>
              <a:rPr lang="es-CO" sz="2000" dirty="0" smtClean="0">
                <a:solidFill>
                  <a:schemeClr val="tx1"/>
                </a:solidFill>
                <a:effectLst>
                  <a:outerShdw blurRad="38100" dist="38100" dir="2700000" algn="tl">
                    <a:srgbClr val="000000">
                      <a:alpha val="43137"/>
                    </a:srgbClr>
                  </a:outerShdw>
                </a:effectLst>
                <a:latin typeface="Comic Sans MS" pitchFamily="66" charset="0"/>
              </a:rPr>
              <a:t>INSTITUCION EDUCATIVA TECNICA</a:t>
            </a:r>
          </a:p>
          <a:p>
            <a:pPr algn="ctr"/>
            <a:r>
              <a:rPr lang="es-CO" sz="2000" dirty="0" smtClean="0">
                <a:solidFill>
                  <a:schemeClr val="tx1"/>
                </a:solidFill>
                <a:effectLst>
                  <a:outerShdw blurRad="38100" dist="38100" dir="2700000" algn="tl">
                    <a:srgbClr val="000000">
                      <a:alpha val="43137"/>
                    </a:srgbClr>
                  </a:outerShdw>
                </a:effectLst>
                <a:latin typeface="Comic Sans MS" pitchFamily="66" charset="0"/>
              </a:rPr>
              <a:t> CIUDAD DE IBAGUÉ</a:t>
            </a:r>
            <a:endParaRPr lang="es-CO" sz="2000"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spd="slow">
    <p:dissolve/>
    <p:sndAc>
      <p:stSnd>
        <p:snd r:embed="rId2" name="wind.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260648"/>
            <a:ext cx="8113570" cy="6264696"/>
          </a:xfrm>
        </p:spPr>
        <p:txBody>
          <a:bodyPr/>
          <a:lstStyle/>
          <a:p>
            <a:pPr marL="512064" indent="-457200">
              <a:buAutoNum type="alphaUcPeriod" startAt="4"/>
            </a:pPr>
            <a:r>
              <a:rPr lang="es-CO" dirty="0" smtClean="0"/>
              <a:t>La CMOS (Batería)</a:t>
            </a:r>
          </a:p>
          <a:p>
            <a:pPr marL="512064" indent="-457200">
              <a:buAutoNum type="alphaUcPeriod" startAt="4"/>
            </a:pPr>
            <a:r>
              <a:rPr lang="es-CO" dirty="0" smtClean="0"/>
              <a:t>Pila</a:t>
            </a:r>
          </a:p>
          <a:p>
            <a:pPr marL="512064" indent="-457200">
              <a:buAutoNum type="alphaUcPeriod" startAt="4"/>
            </a:pPr>
            <a:r>
              <a:rPr lang="es-CO" dirty="0" smtClean="0"/>
              <a:t>La  BIOS</a:t>
            </a:r>
          </a:p>
          <a:p>
            <a:pPr marL="512064" indent="-457200">
              <a:buAutoNum type="alphaUcPeriod" startAt="4"/>
            </a:pPr>
            <a:r>
              <a:rPr lang="es-CO" dirty="0" smtClean="0"/>
              <a:t>Bues De Datos: Sirve para que los componentes Hardware se comuniquen entre Si.</a:t>
            </a:r>
          </a:p>
          <a:p>
            <a:pPr marL="512064" indent="-457200">
              <a:buAutoNum type="alphaUcPeriod" startAt="4"/>
            </a:pPr>
            <a:r>
              <a:rPr lang="es-CO" dirty="0" smtClean="0"/>
              <a:t>Puertos  PS2</a:t>
            </a:r>
          </a:p>
          <a:p>
            <a:pPr marL="512064" indent="-457200">
              <a:buAutoNum type="alphaUcPeriod" startAt="4"/>
            </a:pPr>
            <a:r>
              <a:rPr lang="es-CO" dirty="0" smtClean="0"/>
              <a:t>Puerto Serie</a:t>
            </a:r>
          </a:p>
          <a:p>
            <a:pPr marL="512064" indent="-457200">
              <a:buAutoNum type="alphaUcPeriod" startAt="4"/>
            </a:pPr>
            <a:r>
              <a:rPr lang="es-CO" dirty="0" smtClean="0"/>
              <a:t>Puerto Paralelo </a:t>
            </a:r>
          </a:p>
          <a:p>
            <a:pPr marL="512064" indent="-457200">
              <a:buAutoNum type="alphaUcPeriod" startAt="4"/>
            </a:pPr>
            <a:r>
              <a:rPr lang="es-CO" dirty="0" smtClean="0"/>
              <a:t>Puertos USB</a:t>
            </a:r>
          </a:p>
          <a:p>
            <a:pPr marL="512064" indent="-457200">
              <a:buAutoNum type="alphaUcPeriod" startAt="4"/>
            </a:pPr>
            <a:r>
              <a:rPr lang="es-CO" dirty="0" smtClean="0"/>
              <a:t>Conectores RJ45</a:t>
            </a:r>
          </a:p>
          <a:p>
            <a:pPr marL="512064" indent="-457200">
              <a:buAutoNum type="alphaUcPeriod" startAt="4"/>
            </a:pPr>
            <a:r>
              <a:rPr lang="es-CO" dirty="0" smtClean="0"/>
              <a:t>Conector VGA</a:t>
            </a:r>
          </a:p>
          <a:p>
            <a:pPr marL="512064" indent="-457200">
              <a:buAutoNum type="alphaUcPeriod" startAt="4"/>
            </a:pPr>
            <a:r>
              <a:rPr lang="es-CO" dirty="0" smtClean="0"/>
              <a:t>Conector DVI </a:t>
            </a:r>
          </a:p>
          <a:p>
            <a:pPr marL="512064" indent="-457200">
              <a:buAutoNum type="alphaUcPeriod" startAt="4"/>
            </a:pPr>
            <a:r>
              <a:rPr lang="es-CO" dirty="0" smtClean="0"/>
              <a:t>Conectores IDE</a:t>
            </a:r>
          </a:p>
          <a:p>
            <a:pPr marL="512064" indent="-457200">
              <a:buAutoNum type="alphaUcPeriod" startAt="4"/>
            </a:pPr>
            <a:r>
              <a:rPr lang="es-CO" dirty="0" smtClean="0"/>
              <a:t>Ranuras De Expansión</a:t>
            </a:r>
          </a:p>
          <a:p>
            <a:pPr marL="512064" indent="-457200">
              <a:buAutoNum type="alphaUcPeriod" startAt="4"/>
            </a:pPr>
            <a:r>
              <a:rPr lang="es-CO" dirty="0" smtClean="0"/>
              <a:t>Puertos AGP e ISA</a:t>
            </a:r>
          </a:p>
          <a:p>
            <a:pPr marL="512064" indent="-457200">
              <a:buAutoNum type="alphaUcPeriod" startAt="4"/>
            </a:pPr>
            <a:r>
              <a:rPr lang="es-CO" dirty="0" smtClean="0"/>
              <a:t>Puerto PCI</a:t>
            </a:r>
          </a:p>
          <a:p>
            <a:pPr marL="512064" indent="-457200">
              <a:buAutoNum type="alphaUcPeriod" startAt="4"/>
            </a:pPr>
            <a:endParaRPr lang="es-CO" dirty="0" smtClean="0"/>
          </a:p>
          <a:p>
            <a:pPr marL="512064" indent="-457200">
              <a:buAutoNum type="alphaUcPeriod" startAt="4"/>
            </a:pPr>
            <a:endParaRPr lang="es-CO" dirty="0" smtClean="0"/>
          </a:p>
          <a:p>
            <a:pPr marL="512064" indent="-457200">
              <a:buAutoNum type="alphaUcPeriod" startAt="4"/>
            </a:pPr>
            <a:endParaRPr lang="es-C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332656"/>
            <a:ext cx="8041562" cy="6264696"/>
          </a:xfrm>
        </p:spPr>
        <p:txBody>
          <a:bodyPr>
            <a:normAutofit lnSpcReduction="10000"/>
          </a:bodyPr>
          <a:lstStyle/>
          <a:p>
            <a:pPr marL="512064" indent="-457200">
              <a:buAutoNum type="alphaUcPeriod" startAt="19"/>
            </a:pPr>
            <a:r>
              <a:rPr lang="es-CO" dirty="0" smtClean="0"/>
              <a:t>Bus De Direcciones , Bus De Control, Bus De Expansión, Bus del Sistema.</a:t>
            </a:r>
          </a:p>
          <a:p>
            <a:pPr marL="512064" indent="-457200">
              <a:buAutoNum type="alphaUcPeriod" startAt="19"/>
            </a:pPr>
            <a:r>
              <a:rPr lang="es-CO" dirty="0" smtClean="0"/>
              <a:t>Fuente De Poder</a:t>
            </a:r>
          </a:p>
          <a:p>
            <a:pPr marL="512064" indent="-457200">
              <a:buAutoNum type="alphaUcPeriod" startAt="19"/>
            </a:pPr>
            <a:r>
              <a:rPr lang="es-CO" dirty="0" smtClean="0"/>
              <a:t>Tarjeta de Sonido, tarjeta de Video.</a:t>
            </a:r>
          </a:p>
          <a:p>
            <a:pPr marL="512064" indent="-457200">
              <a:buAutoNum type="alphaUcPeriod" startAt="19"/>
            </a:pPr>
            <a:r>
              <a:rPr lang="es-CO" dirty="0" smtClean="0"/>
              <a:t>Procesador</a:t>
            </a:r>
          </a:p>
          <a:p>
            <a:pPr marL="512064" indent="-457200">
              <a:buAutoNum type="alphaUcPeriod" startAt="19"/>
            </a:pPr>
            <a:r>
              <a:rPr lang="es-CO" dirty="0" smtClean="0"/>
              <a:t>Torre</a:t>
            </a:r>
          </a:p>
          <a:p>
            <a:pPr marL="512064" indent="-457200"/>
            <a:r>
              <a:rPr lang="es-CO" dirty="0" smtClean="0"/>
              <a:t>Aquí vimos los diferentes Componentes de la Torre.</a:t>
            </a:r>
          </a:p>
          <a:p>
            <a:pPr marL="512064" indent="-457200"/>
            <a:endParaRPr lang="es-CO" dirty="0" smtClean="0"/>
          </a:p>
          <a:p>
            <a:pPr marL="512064" indent="-457200" algn="just">
              <a:buFont typeface="Wingdings" pitchFamily="2" charset="2"/>
              <a:buChar char="v"/>
            </a:pPr>
            <a:r>
              <a:rPr lang="es-CO" dirty="0" smtClean="0"/>
              <a:t> VIDEO: ENSAMBLE Y DESENSAMBLE DE UNA TORRE</a:t>
            </a:r>
          </a:p>
          <a:p>
            <a:pPr marL="512064" indent="-457200" algn="just"/>
            <a:r>
              <a:rPr lang="es-CO" dirty="0" smtClean="0"/>
              <a:t>        En este video pudimos Observar el ensamble de una torre, estos ya estaban fuera, así que solo hicieron fue ensamblar y limpiar los diferentes Componentes de la Torre, mostraron los métodos y pasos para hacerlo correctamente.</a:t>
            </a:r>
          </a:p>
          <a:p>
            <a:pPr marL="512064" indent="-457200" algn="just"/>
            <a:endParaRPr lang="es-CO" dirty="0" smtClean="0"/>
          </a:p>
          <a:p>
            <a:pPr marL="512064" indent="-457200" algn="just">
              <a:buFont typeface="Wingdings" pitchFamily="2" charset="2"/>
              <a:buChar char="v"/>
            </a:pPr>
            <a:r>
              <a:rPr lang="es-CO" dirty="0" smtClean="0"/>
              <a:t>VIDEO: MANTENIMIENTO PC</a:t>
            </a:r>
          </a:p>
          <a:p>
            <a:pPr marL="512064" indent="-457200" algn="just"/>
            <a:r>
              <a:rPr lang="es-CO" dirty="0" smtClean="0"/>
              <a:t>En este video usan diferentes herramientas que se necesitan para ensamblar una torre, muestra pasos correctos y explica muy bien como hacerlo , para cuando la vayamos a encender sea de agrado nuestro trabajo.</a:t>
            </a:r>
          </a:p>
          <a:p>
            <a:pPr marL="512064" indent="-457200" algn="just">
              <a:buFont typeface="Wingdings" pitchFamily="2" charset="2"/>
              <a:buChar char="v"/>
            </a:pPr>
            <a:endParaRPr lang="es-CO" dirty="0" smtClean="0"/>
          </a:p>
          <a:p>
            <a:pPr marL="512064" indent="-457200" algn="just"/>
            <a:endParaRPr lang="es-CO" dirty="0" smtClean="0"/>
          </a:p>
          <a:p>
            <a:pPr marL="512064" indent="-457200"/>
            <a:endParaRPr lang="es-CO" dirty="0" smtClean="0"/>
          </a:p>
          <a:p>
            <a:pPr marL="512064" indent="-457200"/>
            <a:endParaRPr lang="es-C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55576" y="593304"/>
            <a:ext cx="7753530" cy="6264696"/>
          </a:xfrm>
        </p:spPr>
        <p:txBody>
          <a:bodyPr>
            <a:normAutofit fontScale="77500" lnSpcReduction="20000"/>
          </a:bodyPr>
          <a:lstStyle/>
          <a:p>
            <a:pPr algn="ctr"/>
            <a:r>
              <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rPr>
              <a:t>VIDEOS</a:t>
            </a:r>
          </a:p>
          <a:p>
            <a:pPr algn="ctr"/>
            <a:r>
              <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rPr>
              <a:t>HARDWARE</a:t>
            </a:r>
          </a:p>
          <a:p>
            <a:pPr algn="ctr"/>
            <a:r>
              <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rPr>
              <a:t>PROCESADORES</a:t>
            </a:r>
          </a:p>
          <a:p>
            <a:pPr algn="ctr"/>
            <a:endPar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endParaRPr>
          </a:p>
          <a:p>
            <a:pPr algn="just"/>
            <a:r>
              <a:rPr lang="es-CO" sz="2600" dirty="0" smtClean="0">
                <a:solidFill>
                  <a:schemeClr val="tx1"/>
                </a:solidFill>
              </a:rPr>
              <a:t>El Procesador es como un cerebro  y tienen una velocidad de procesamiento  muy ligera , este procesa datos, archivos, etc.</a:t>
            </a:r>
          </a:p>
          <a:p>
            <a:pPr algn="just"/>
            <a:endParaRPr lang="es-CO" sz="2600" dirty="0" smtClean="0">
              <a:solidFill>
                <a:schemeClr val="tx1"/>
              </a:solidFill>
            </a:endParaRPr>
          </a:p>
          <a:p>
            <a:pPr algn="just">
              <a:buFont typeface="Wingdings" pitchFamily="2" charset="2"/>
              <a:buChar char="v"/>
            </a:pPr>
            <a:r>
              <a:rPr lang="es-CO" sz="2600" dirty="0" smtClean="0">
                <a:solidFill>
                  <a:schemeClr val="tx1"/>
                </a:solidFill>
              </a:rPr>
              <a:t> VIDEO: EL PROCESADOR</a:t>
            </a:r>
          </a:p>
          <a:p>
            <a:pPr algn="just"/>
            <a:r>
              <a:rPr lang="es-CO" sz="2600" dirty="0" smtClean="0">
                <a:solidFill>
                  <a:schemeClr val="tx1"/>
                </a:solidFill>
              </a:rPr>
              <a:t>El Procesador es parte fundamental de la Board, es el encargado de ejecutar la tarea del usuario y responder de forma inmediata, lo procesadores  son : 80 486 , Pentium, Pentium II, Pentium III, Pentium 4, Pentium Core 2 Duo ,  Pentium Core 2 Quad.</a:t>
            </a:r>
          </a:p>
          <a:p>
            <a:pPr algn="just"/>
            <a:r>
              <a:rPr lang="es-CO" sz="2600" dirty="0" smtClean="0">
                <a:solidFill>
                  <a:schemeClr val="tx1"/>
                </a:solidFill>
              </a:rPr>
              <a:t>Para retirar el procesador, primero tenemos que retirar su disipador junto con el ventilador , de esta forma lo retiramos.</a:t>
            </a:r>
          </a:p>
          <a:p>
            <a:pPr algn="just"/>
            <a:r>
              <a:rPr lang="es-CO" sz="2600" dirty="0" smtClean="0">
                <a:solidFill>
                  <a:schemeClr val="tx1"/>
                </a:solidFill>
                <a:effectLst>
                  <a:outerShdw blurRad="38100" dist="38100" dir="2700000" algn="tl">
                    <a:srgbClr val="000000">
                      <a:alpha val="43137"/>
                    </a:srgbClr>
                  </a:outerShdw>
                </a:effectLst>
              </a:rPr>
              <a:t>Para Colocarlo hay que fijarse bien, como se posiciona, este tiene un direccionamiento que indica como va, y se monta nuevamente su disipador junto con el ventilador.</a:t>
            </a:r>
          </a:p>
          <a:p>
            <a:pPr algn="just"/>
            <a:endParaRPr lang="es-CO" dirty="0" smtClean="0">
              <a:solidFill>
                <a:schemeClr val="tx1"/>
              </a:solidFill>
              <a:effectLst>
                <a:outerShdw blurRad="38100" dist="38100" dir="2700000" algn="tl">
                  <a:srgbClr val="000000">
                    <a:alpha val="43137"/>
                  </a:srgbClr>
                </a:outerShdw>
              </a:effectLst>
            </a:endParaRPr>
          </a:p>
          <a:p>
            <a:pPr algn="just"/>
            <a:endParaRPr lang="es-CO" dirty="0" smtClean="0">
              <a:solidFill>
                <a:schemeClr val="tx1"/>
              </a:solidFill>
              <a:effectLst>
                <a:outerShdw blurRad="38100" dist="38100" dir="2700000" algn="tl">
                  <a:srgbClr val="000000">
                    <a:alpha val="43137"/>
                  </a:srgbClr>
                </a:outerShdw>
              </a:effectLst>
            </a:endParaRPr>
          </a:p>
          <a:p>
            <a:pPr algn="just"/>
            <a:endParaRPr lang="es-CO" dirty="0" smtClean="0">
              <a:solidFill>
                <a:schemeClr val="tx1"/>
              </a:solidFill>
              <a:effectLst>
                <a:outerShdw blurRad="38100" dist="38100" dir="2700000" algn="tl">
                  <a:srgbClr val="000000">
                    <a:alpha val="43137"/>
                  </a:srgbClr>
                </a:outerShdw>
              </a:effectLst>
            </a:endParaRPr>
          </a:p>
          <a:p>
            <a:pPr algn="just"/>
            <a:r>
              <a:rPr lang="es-CO" dirty="0" smtClean="0">
                <a:solidFill>
                  <a:schemeClr val="tx1"/>
                </a:solidFill>
                <a:effectLst>
                  <a:outerShdw blurRad="38100" dist="38100" dir="2700000" algn="tl">
                    <a:srgbClr val="000000">
                      <a:alpha val="43137"/>
                    </a:srgbClr>
                  </a:outerShdw>
                </a:effectLst>
              </a:rPr>
              <a:t> </a:t>
            </a:r>
            <a:endParaRPr lang="es-CO"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83568" y="491572"/>
            <a:ext cx="8185578" cy="6336704"/>
          </a:xfrm>
        </p:spPr>
        <p:txBody>
          <a:bodyPr>
            <a:normAutofit fontScale="62500" lnSpcReduction="20000"/>
          </a:bodyPr>
          <a:lstStyle/>
          <a:p>
            <a:pPr>
              <a:buFont typeface="Wingdings" pitchFamily="2" charset="2"/>
              <a:buChar char="v"/>
            </a:pPr>
            <a:r>
              <a:rPr lang="es-CO" sz="2900" dirty="0" smtClean="0"/>
              <a:t>  VIDEO:  EL MICROPROCESADOR</a:t>
            </a:r>
          </a:p>
          <a:p>
            <a:r>
              <a:rPr lang="es-CO" sz="2900" dirty="0" smtClean="0"/>
              <a:t>Este se divide  en  tres  bloques: Unidad de Decodificación, Unidad de Ejecución y Unidad Aritmético -Lógica (ALU)</a:t>
            </a:r>
          </a:p>
          <a:p>
            <a:endParaRPr lang="es-CO" sz="2900" dirty="0" smtClean="0"/>
          </a:p>
          <a:p>
            <a:r>
              <a:rPr lang="es-CO" sz="2900" dirty="0" smtClean="0"/>
              <a:t>-Unidad De Decodificación:  </a:t>
            </a:r>
          </a:p>
          <a:p>
            <a:r>
              <a:rPr lang="es-CO" sz="2900" dirty="0" smtClean="0"/>
              <a:t>Se encarga de encontrar el tipo de instrucción que le pide su usuario como por ejemplo las instrucciones de almacenamiento de datos, suma, multiplicación  etc.</a:t>
            </a:r>
          </a:p>
          <a:p>
            <a:r>
              <a:rPr lang="es-CO" sz="2900" dirty="0" smtClean="0"/>
              <a:t>-Unidad de Ejecución:  Es la que ejecuta cada una de las instrucciones</a:t>
            </a:r>
          </a:p>
          <a:p>
            <a:r>
              <a:rPr lang="es-CO" sz="2900" dirty="0" smtClean="0"/>
              <a:t>-Unidad Aritmético:  es la que trabajo con números binarios, como restas suma, división y multiplicación.</a:t>
            </a:r>
          </a:p>
          <a:p>
            <a:r>
              <a:rPr lang="es-CO" sz="2900" dirty="0" smtClean="0"/>
              <a:t>Y todos juntos funcionan correctamente, decodifican, ejecutan y muestran resultados .</a:t>
            </a:r>
          </a:p>
          <a:p>
            <a:pPr marL="397764" indent="-342900">
              <a:buFont typeface="Wingdings" panose="05000000000000000000" pitchFamily="2" charset="2"/>
              <a:buChar char="v"/>
            </a:pPr>
            <a:r>
              <a:rPr lang="es-CO" sz="2900" dirty="0" smtClean="0"/>
              <a:t>MEMORIAS</a:t>
            </a:r>
          </a:p>
          <a:p>
            <a:pPr marL="397764" indent="-342900">
              <a:buFont typeface="Wingdings" panose="05000000000000000000" pitchFamily="2" charset="2"/>
              <a:buChar char="v"/>
            </a:pPr>
            <a:r>
              <a:rPr lang="es-CO" sz="2900" dirty="0" smtClean="0"/>
              <a:t>VIDEO. MEMORIA RAM</a:t>
            </a:r>
          </a:p>
          <a:p>
            <a:r>
              <a:rPr lang="es-CO" sz="2900" dirty="0" smtClean="0"/>
              <a:t>Este video nos muestra, la muy importancia de la memoria RAM en una computadora, sin esta el PC Ni siquiera mostraría imagen, según el video es donde va incluido el Sistema Operativo , el antivirus, nos explica su velocidad  y las memoria que han ido saliendo atreves de su evolución para mayor rendimiento del PC</a:t>
            </a:r>
          </a:p>
          <a:p>
            <a:endParaRPr lang="es-CO" dirty="0" smtClean="0"/>
          </a:p>
          <a:p>
            <a:endParaRPr lang="es-CO" dirty="0" smtClean="0"/>
          </a:p>
          <a:p>
            <a:r>
              <a:rPr lang="es-CO" dirty="0" smtClean="0"/>
              <a:t>  </a:t>
            </a:r>
            <a:endParaRPr lang="es-C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55576" y="332656"/>
            <a:ext cx="7825538" cy="5688632"/>
          </a:xfrm>
        </p:spPr>
        <p:txBody>
          <a:bodyPr>
            <a:normAutofit lnSpcReduction="10000"/>
          </a:bodyPr>
          <a:lstStyle/>
          <a:p>
            <a:pPr marL="397764" indent="-342900">
              <a:buFont typeface="Wingdings" panose="05000000000000000000" pitchFamily="2" charset="2"/>
              <a:buChar char="v"/>
            </a:pPr>
            <a:r>
              <a:rPr lang="es-CO" sz="1800" dirty="0" smtClean="0"/>
              <a:t>VIDEO: RAM Y ROM	</a:t>
            </a:r>
          </a:p>
          <a:p>
            <a:pPr algn="just"/>
            <a:r>
              <a:rPr lang="es-CO" sz="1800" dirty="0" smtClean="0"/>
              <a:t>En este video hablan de la memoria RAM Y ROM, que es una memoria, que es una memoria RAM, que es una memoria ROM , Que diferencia hay entre una memoria RAM  y ROM , principalmente la memoria, como ya lo sabemos es un dispositivo electrónico, las características fundamentales son la volatidad, tiempo de acceso y su capacidad, sus tipo de arquitectura son MEMORIA RAM, MEMORIA ROM, MEMORIA EPROM, su funcionamiento es guardar los datos que se estén utilizando en el momento presente.</a:t>
            </a:r>
          </a:p>
          <a:p>
            <a:pPr marL="340614" indent="-285750" algn="just">
              <a:buFont typeface="Wingdings" panose="05000000000000000000" pitchFamily="2" charset="2"/>
              <a:buChar char="v"/>
            </a:pPr>
            <a:r>
              <a:rPr lang="es-CO" sz="1800" dirty="0" smtClean="0"/>
              <a:t>MEMORIA ROM Y FLASH</a:t>
            </a:r>
          </a:p>
          <a:p>
            <a:pPr algn="just"/>
            <a:r>
              <a:rPr lang="es-CO" sz="1800" dirty="0" smtClean="0"/>
              <a:t>Este tutorial habla de la memoria ROM o Firmware, don de los datos que almacena son volátiles, muestra los tipo de ROM, que son  PROM, EPROM, EEPROM, MEMORIA FLASH, La EEPROM Es al disco duro, lo que la memoria Flash es al Sistema Operativo.</a:t>
            </a:r>
          </a:p>
          <a:p>
            <a:pPr marL="340614" indent="-285750" algn="just">
              <a:buFont typeface="Wingdings" panose="05000000000000000000" pitchFamily="2" charset="2"/>
              <a:buChar char="v"/>
            </a:pPr>
            <a:r>
              <a:rPr lang="es-CO" sz="1800" dirty="0" smtClean="0"/>
              <a:t>VIDEO: COMO FUNCIONA UN DISCO DURO</a:t>
            </a:r>
          </a:p>
          <a:p>
            <a:pPr algn="just"/>
            <a:r>
              <a:rPr lang="es-CO" sz="1800" dirty="0" smtClean="0"/>
              <a:t>Este video nos muestra la capacidad de l Disco Duro ya que es un dispositivo indispensable para la computadora, podemos decir que es como el corazón de este en el se vacían archivos, programas y sobre todo, el Sistema Operativo , ya que sin el la maquina no funcionaria, nos muestran sus partes, las explican y os dice su función.</a:t>
            </a:r>
          </a:p>
          <a:p>
            <a:pPr algn="just"/>
            <a:endParaRPr lang="es-CO" sz="1800" dirty="0"/>
          </a:p>
        </p:txBody>
      </p:sp>
    </p:spTree>
    <p:extLst>
      <p:ext uri="{BB962C8B-B14F-4D97-AF65-F5344CB8AC3E}">
        <p14:creationId xmlns:p14="http://schemas.microsoft.com/office/powerpoint/2010/main" val="1555192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332656"/>
            <a:ext cx="8113570" cy="5688632"/>
          </a:xfrm>
        </p:spPr>
        <p:txBody>
          <a:bodyPr>
            <a:normAutofit lnSpcReduction="10000"/>
          </a:bodyPr>
          <a:lstStyle/>
          <a:p>
            <a:r>
              <a:rPr lang="es-CO" sz="1800" dirty="0" smtClean="0"/>
              <a:t>VIDEO: MONTAJE DE UN PC</a:t>
            </a:r>
          </a:p>
          <a:p>
            <a:pPr algn="just"/>
            <a:r>
              <a:rPr lang="es-CO" sz="1800" dirty="0" smtClean="0"/>
              <a:t>Aquí nos muestra pausadamente como montar un Disco Duro a un PC, Como anclarlo y como en realidad funciona este dispositivo dentro del PC, nos muestra lo importante que es esto y como podemos aplicar un manteniendo a esta memoria, hacen los pasos para montarlo al pc, explica como hacerlo y nos dan recomendaciones de usos de Discos Duros, sus Gigas, capacidad y diferentes marcas.</a:t>
            </a:r>
          </a:p>
          <a:p>
            <a:pPr marL="340614" indent="-285750" algn="just">
              <a:buFont typeface="Wingdings" panose="05000000000000000000" pitchFamily="2" charset="2"/>
              <a:buChar char="v"/>
            </a:pPr>
            <a:r>
              <a:rPr lang="es-CO" sz="1800" dirty="0" smtClean="0"/>
              <a:t>VIDEO: COMO HACER PARTICION EN DISCO DURO</a:t>
            </a:r>
          </a:p>
          <a:p>
            <a:pPr algn="just"/>
            <a:r>
              <a:rPr lang="es-CO" sz="1800" dirty="0" smtClean="0"/>
              <a:t>Este Video Nos Muestra los pasos para crear particiones en el disco duro, para que así sea mas factible el manejo de la computadora.</a:t>
            </a:r>
          </a:p>
          <a:p>
            <a:pPr algn="ctr"/>
            <a:r>
              <a:rPr lang="es-CO" b="1" dirty="0" smtClean="0">
                <a:solidFill>
                  <a:srgbClr val="92D050"/>
                </a:solidFill>
                <a:latin typeface="Comic Sans MS" panose="030F0702030302020204" pitchFamily="66" charset="0"/>
              </a:rPr>
              <a:t>VIDEO</a:t>
            </a:r>
          </a:p>
          <a:p>
            <a:pPr algn="ctr"/>
            <a:r>
              <a:rPr lang="es-CO" b="1" dirty="0" smtClean="0">
                <a:solidFill>
                  <a:srgbClr val="92D050"/>
                </a:solidFill>
                <a:latin typeface="Comic Sans MS" panose="030F0702030302020204" pitchFamily="66" charset="0"/>
              </a:rPr>
              <a:t>HARDWARE</a:t>
            </a:r>
          </a:p>
          <a:p>
            <a:pPr algn="ctr"/>
            <a:r>
              <a:rPr lang="es-CO" b="1" dirty="0" smtClean="0">
                <a:solidFill>
                  <a:srgbClr val="92D050"/>
                </a:solidFill>
                <a:latin typeface="Comic Sans MS" panose="030F0702030302020204" pitchFamily="66" charset="0"/>
              </a:rPr>
              <a:t>MONITORES</a:t>
            </a:r>
          </a:p>
          <a:p>
            <a:pPr algn="ctr"/>
            <a:endParaRPr lang="es-CO" b="1" dirty="0">
              <a:solidFill>
                <a:srgbClr val="92D050"/>
              </a:solidFill>
              <a:latin typeface="Comic Sans MS" panose="030F0702030302020204" pitchFamily="66" charset="0"/>
            </a:endParaRPr>
          </a:p>
          <a:p>
            <a:pPr marL="397764" indent="-342900">
              <a:buFont typeface="Wingdings" panose="05000000000000000000" pitchFamily="2" charset="2"/>
              <a:buChar char="v"/>
            </a:pPr>
            <a:r>
              <a:rPr lang="es-CO" sz="1800" dirty="0" smtClean="0">
                <a:solidFill>
                  <a:schemeClr val="tx1"/>
                </a:solidFill>
              </a:rPr>
              <a:t>VIDEO: MANTENIMIENTO CRT</a:t>
            </a:r>
          </a:p>
          <a:p>
            <a:pPr algn="just"/>
            <a:r>
              <a:rPr lang="es-CO" sz="1800" dirty="0" smtClean="0">
                <a:solidFill>
                  <a:schemeClr val="tx1"/>
                </a:solidFill>
              </a:rPr>
              <a:t>En este video nos muestra como hacerle mantenimiento a un PC CRT, explicando sus componentes, y mostrando las diferentes herramientas para hacerle un mantenimiento correcto, para que este tenga una buen rendimiento y generalmente tener un buen conocimiento de estos equipos.  </a:t>
            </a:r>
          </a:p>
          <a:p>
            <a:endParaRPr lang="es-CO" sz="1800" dirty="0" smtClean="0"/>
          </a:p>
          <a:p>
            <a:endParaRPr lang="es-CO" sz="1800" dirty="0" smtClean="0"/>
          </a:p>
          <a:p>
            <a:endParaRPr lang="es-CO" sz="1800" dirty="0"/>
          </a:p>
        </p:txBody>
      </p:sp>
    </p:spTree>
    <p:extLst>
      <p:ext uri="{BB962C8B-B14F-4D97-AF65-F5344CB8AC3E}">
        <p14:creationId xmlns:p14="http://schemas.microsoft.com/office/powerpoint/2010/main" val="232079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260648"/>
            <a:ext cx="8185578" cy="5832648"/>
          </a:xfrm>
        </p:spPr>
        <p:txBody>
          <a:bodyPr>
            <a:normAutofit/>
          </a:bodyPr>
          <a:lstStyle/>
          <a:p>
            <a:pPr marL="397764" indent="-342900">
              <a:buFont typeface="Wingdings" panose="05000000000000000000" pitchFamily="2" charset="2"/>
              <a:buChar char="v"/>
            </a:pPr>
            <a:r>
              <a:rPr lang="es-CO" sz="1800" dirty="0" smtClean="0"/>
              <a:t>VIDEO: COMO SE HACE UNA TV DE PLASMA</a:t>
            </a:r>
          </a:p>
          <a:p>
            <a:r>
              <a:rPr lang="es-CO" sz="1800" dirty="0" smtClean="0"/>
              <a:t>Aquí nos muestra como crear un aparato de estos la cual consiste en una pantalla plana, en donde la imagen es creada por descargas eléctricas aplicadas a gases como el Neón y Xenón. Donde cada imagen es formada por Pixeles </a:t>
            </a:r>
            <a:r>
              <a:rPr lang="es-CO" sz="1800" dirty="0"/>
              <a:t>La imagen se reconstruye cientos de veces por segundo por estos computadores, según la señal que reciban, ya sea de TV o de video</a:t>
            </a:r>
            <a:r>
              <a:rPr lang="es-CO" sz="1800" dirty="0" smtClean="0"/>
              <a:t>.</a:t>
            </a:r>
          </a:p>
          <a:p>
            <a:pPr marL="340614" indent="-285750">
              <a:buFont typeface="Wingdings" panose="05000000000000000000" pitchFamily="2" charset="2"/>
              <a:buChar char="v"/>
            </a:pPr>
            <a:r>
              <a:rPr lang="es-CO" sz="1800" dirty="0" smtClean="0"/>
              <a:t>VIDEO: PANTALLA  LED</a:t>
            </a:r>
          </a:p>
          <a:p>
            <a:pPr algn="just"/>
            <a:r>
              <a:rPr lang="es-CO" sz="1800" dirty="0"/>
              <a:t>La </a:t>
            </a:r>
            <a:r>
              <a:rPr lang="es-CO" sz="1800" dirty="0" smtClean="0"/>
              <a:t>Tecnología </a:t>
            </a:r>
            <a:r>
              <a:rPr lang="es-CO" sz="1800" dirty="0"/>
              <a:t>OLED Esta Dando Un Gran Impacto En La Parte </a:t>
            </a:r>
            <a:r>
              <a:rPr lang="es-CO" sz="1800" dirty="0" smtClean="0"/>
              <a:t>Tecnológica </a:t>
            </a:r>
            <a:r>
              <a:rPr lang="es-CO" sz="1800" dirty="0"/>
              <a:t>Ya Que Es Impresionante Ver Una Pantalla Que Se Dobla Y No Hay Ningún Cambio En La Imagen, Inclusive Se Puede Romper Alguna Parte De La Pantalla Y El Resto Sigue </a:t>
            </a:r>
            <a:r>
              <a:rPr lang="es-CO" sz="1800" dirty="0" smtClean="0"/>
              <a:t>Funcionando Tiene </a:t>
            </a:r>
            <a:r>
              <a:rPr lang="es-CO" sz="1800" dirty="0"/>
              <a:t>Un Consumo Muy Bajo De </a:t>
            </a:r>
            <a:r>
              <a:rPr lang="es-CO" sz="1800" dirty="0" smtClean="0"/>
              <a:t>Energía, </a:t>
            </a:r>
            <a:r>
              <a:rPr lang="es-CO" sz="1800" dirty="0"/>
              <a:t>Tan Solo 44 </a:t>
            </a:r>
            <a:r>
              <a:rPr lang="es-CO" sz="1800" dirty="0" err="1" smtClean="0"/>
              <a:t>Wtt</a:t>
            </a:r>
            <a:r>
              <a:rPr lang="es-CO" sz="1800" dirty="0" smtClean="0"/>
              <a:t> Una </a:t>
            </a:r>
            <a:r>
              <a:rPr lang="es-CO" sz="1800" dirty="0"/>
              <a:t>Desventaja Es Que La OLED Se Acaba Mas Rápido Que Una Pantalla </a:t>
            </a:r>
            <a:r>
              <a:rPr lang="es-CO" sz="1800" dirty="0" smtClean="0"/>
              <a:t>LED</a:t>
            </a:r>
            <a:r>
              <a:rPr lang="es-CO" sz="1800" dirty="0"/>
              <a:t> </a:t>
            </a:r>
            <a:r>
              <a:rPr lang="es-CO" sz="1800" dirty="0" smtClean="0"/>
              <a:t>Del </a:t>
            </a:r>
            <a:r>
              <a:rPr lang="es-CO" sz="1800" dirty="0"/>
              <a:t>Rojo Verde Y </a:t>
            </a:r>
            <a:r>
              <a:rPr lang="es-CO" sz="1800" dirty="0" smtClean="0"/>
              <a:t>Azul</a:t>
            </a:r>
            <a:r>
              <a:rPr lang="es-CO" sz="1800" dirty="0"/>
              <a:t> </a:t>
            </a:r>
            <a:r>
              <a:rPr lang="es-CO" sz="1800" dirty="0" smtClean="0"/>
              <a:t>El </a:t>
            </a:r>
            <a:r>
              <a:rPr lang="es-CO" sz="1800" dirty="0"/>
              <a:t>Azul Es Que Menos Dura</a:t>
            </a:r>
            <a:r>
              <a:rPr lang="es-CO" sz="1800" dirty="0" smtClean="0"/>
              <a:t>.</a:t>
            </a:r>
          </a:p>
          <a:p>
            <a:endParaRPr lang="es-CO" sz="1800" dirty="0" smtClean="0"/>
          </a:p>
          <a:p>
            <a:endParaRPr lang="es-CO" sz="1800" dirty="0" smtClean="0"/>
          </a:p>
          <a:p>
            <a:r>
              <a:rPr lang="es-CO" sz="1800" dirty="0" smtClean="0"/>
              <a:t> </a:t>
            </a:r>
            <a:r>
              <a:rPr lang="es-CO" sz="1800" dirty="0"/>
              <a:t/>
            </a:r>
            <a:br>
              <a:rPr lang="es-CO" sz="1800" dirty="0"/>
            </a:br>
            <a:endParaRPr lang="es-CO" sz="1800" dirty="0"/>
          </a:p>
        </p:txBody>
      </p:sp>
    </p:spTree>
    <p:extLst>
      <p:ext uri="{BB962C8B-B14F-4D97-AF65-F5344CB8AC3E}">
        <p14:creationId xmlns:p14="http://schemas.microsoft.com/office/powerpoint/2010/main" val="1845179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83568" y="620688"/>
            <a:ext cx="8113570" cy="6597352"/>
          </a:xfrm>
        </p:spPr>
        <p:txBody>
          <a:bodyPr>
            <a:normAutofit/>
          </a:bodyPr>
          <a:lstStyle/>
          <a:p>
            <a:pPr algn="ctr"/>
            <a:r>
              <a:rPr lang="es-CO" b="1" dirty="0">
                <a:solidFill>
                  <a:srgbClr val="92D050"/>
                </a:solidFill>
                <a:latin typeface="Comic Sans MS" panose="030F0702030302020204" pitchFamily="66" charset="0"/>
              </a:rPr>
              <a:t>VIDEO</a:t>
            </a:r>
          </a:p>
          <a:p>
            <a:pPr algn="ctr"/>
            <a:r>
              <a:rPr lang="es-CO" b="1" dirty="0">
                <a:solidFill>
                  <a:srgbClr val="92D050"/>
                </a:solidFill>
                <a:latin typeface="Comic Sans MS" panose="030F0702030302020204" pitchFamily="66" charset="0"/>
              </a:rPr>
              <a:t>HARDWARE</a:t>
            </a:r>
          </a:p>
          <a:p>
            <a:pPr algn="ctr"/>
            <a:r>
              <a:rPr lang="es-CO" b="1" dirty="0">
                <a:solidFill>
                  <a:srgbClr val="92D050"/>
                </a:solidFill>
                <a:latin typeface="Comic Sans MS" panose="030F0702030302020204" pitchFamily="66" charset="0"/>
              </a:rPr>
              <a:t>IMPRESORAS</a:t>
            </a:r>
          </a:p>
          <a:p>
            <a:pPr marL="397764" indent="-342900">
              <a:buFont typeface="Wingdings" panose="05000000000000000000" pitchFamily="2" charset="2"/>
              <a:buChar char="v"/>
            </a:pPr>
            <a:endParaRPr lang="es-CO" sz="1600" dirty="0" smtClean="0"/>
          </a:p>
          <a:p>
            <a:pPr marL="397764" indent="-342900" algn="just">
              <a:buFont typeface="Wingdings" panose="05000000000000000000" pitchFamily="2" charset="2"/>
              <a:buChar char="v"/>
            </a:pPr>
            <a:r>
              <a:rPr lang="es-CO" sz="1700" dirty="0" smtClean="0"/>
              <a:t>VIDEO: COMO FUNCIONAN LAS IMPRESORAS DE IMPACTO</a:t>
            </a:r>
          </a:p>
          <a:p>
            <a:pPr algn="just"/>
            <a:r>
              <a:rPr lang="es-CO" sz="1700" dirty="0" smtClean="0"/>
              <a:t>Este Nos Explica Como Funciona </a:t>
            </a:r>
            <a:r>
              <a:rPr lang="es-CO" sz="1700" dirty="0"/>
              <a:t>Por Medio De Una Bobina Que Crea Electro Magnetismo Que Hace Que La Aguja (Que Es Muy Diminuta) Salga Hacia Adelante, Y Luego Cuando Deja De Energizarse Un Resorte La Devuelve A Su Posición </a:t>
            </a:r>
            <a:r>
              <a:rPr lang="es-CO" sz="1700" dirty="0" smtClean="0"/>
              <a:t>Inicial</a:t>
            </a:r>
            <a:r>
              <a:rPr lang="es-CO" sz="1700" dirty="0"/>
              <a:t> </a:t>
            </a:r>
            <a:r>
              <a:rPr lang="es-CO" sz="1700" dirty="0" smtClean="0"/>
              <a:t>Y </a:t>
            </a:r>
            <a:r>
              <a:rPr lang="es-CO" sz="1700" dirty="0"/>
              <a:t>Esto Hace Que La Cinta </a:t>
            </a:r>
            <a:r>
              <a:rPr lang="es-CO" sz="1700" dirty="0" smtClean="0"/>
              <a:t>En tintada Deje </a:t>
            </a:r>
            <a:r>
              <a:rPr lang="es-CO" sz="1700" dirty="0"/>
              <a:t>Un Pequeño Punto De Tinta En El Papel</a:t>
            </a:r>
            <a:r>
              <a:rPr lang="es-CO" sz="1700" dirty="0" smtClean="0"/>
              <a:t>.</a:t>
            </a:r>
            <a:r>
              <a:rPr lang="es-CO" sz="1700" dirty="0"/>
              <a:t> Son Diferentes Agujas Posicionadas </a:t>
            </a:r>
            <a:r>
              <a:rPr lang="es-CO" sz="1700" dirty="0" smtClean="0"/>
              <a:t>Verticalmente Las </a:t>
            </a:r>
            <a:r>
              <a:rPr lang="es-CO" sz="1700" dirty="0"/>
              <a:t>Primeras </a:t>
            </a:r>
            <a:r>
              <a:rPr lang="es-CO" sz="1700" dirty="0" smtClean="0"/>
              <a:t>Tenían  </a:t>
            </a:r>
            <a:r>
              <a:rPr lang="es-CO" sz="1700" dirty="0"/>
              <a:t>9 </a:t>
            </a:r>
            <a:r>
              <a:rPr lang="es-CO" sz="1700" dirty="0" smtClean="0"/>
              <a:t>Agujas Y </a:t>
            </a:r>
            <a:r>
              <a:rPr lang="es-CO" sz="1700" dirty="0"/>
              <a:t>Luego Salieron Las De 22 </a:t>
            </a:r>
            <a:r>
              <a:rPr lang="es-CO" sz="1700" dirty="0" smtClean="0"/>
              <a:t>Agujas</a:t>
            </a:r>
            <a:r>
              <a:rPr lang="es-CO" sz="1700" dirty="0"/>
              <a:t> </a:t>
            </a:r>
            <a:r>
              <a:rPr lang="es-CO" sz="1700" dirty="0" smtClean="0"/>
              <a:t>Mejorando </a:t>
            </a:r>
            <a:r>
              <a:rPr lang="es-CO" sz="1700" dirty="0"/>
              <a:t>así La </a:t>
            </a:r>
            <a:r>
              <a:rPr lang="es-CO" sz="1700" dirty="0" smtClean="0"/>
              <a:t>Calidad.</a:t>
            </a:r>
            <a:endParaRPr lang="es-CO" sz="1700" dirty="0"/>
          </a:p>
          <a:p>
            <a:pPr marL="340614" indent="-285750" algn="just">
              <a:buFont typeface="Wingdings" panose="05000000000000000000" pitchFamily="2" charset="2"/>
              <a:buChar char="v"/>
            </a:pPr>
            <a:r>
              <a:rPr lang="es-CO" sz="1700" dirty="0" smtClean="0"/>
              <a:t>VIDEO: IMPRESORA INYECCION DE TINTA</a:t>
            </a:r>
          </a:p>
          <a:p>
            <a:pPr algn="just"/>
            <a:r>
              <a:rPr lang="es-CO" sz="1700" dirty="0" smtClean="0"/>
              <a:t>Aquí nos enseña y muestra el uso y acumulación de polvo o restos de tinta que pueden afectar su buen funcionamiento para evitar o reducir fallas de impresión es recomendable que limpies tu impresora regularmente. También se puede hacer limpieza integral a las áreas externas y algunas partes internas, como los cabezales de impresión, en mi concepto es recomendable hacerle mantenimiento cada tres o cuatro meses y cubrir la impresora con un forro protector cuando no se use.</a:t>
            </a:r>
          </a:p>
          <a:p>
            <a:endParaRPr lang="es-CO" sz="1600" dirty="0"/>
          </a:p>
          <a:p>
            <a:r>
              <a:rPr lang="es-CO" sz="1600" i="1" dirty="0" smtClean="0"/>
              <a:t>.</a:t>
            </a:r>
            <a:r>
              <a:rPr lang="es-CO" sz="1600" dirty="0"/>
              <a:t/>
            </a:r>
            <a:br>
              <a:rPr lang="es-CO" sz="1600" dirty="0"/>
            </a:br>
            <a:endParaRPr lang="es-CO" sz="1600" dirty="0"/>
          </a:p>
        </p:txBody>
      </p:sp>
    </p:spTree>
    <p:extLst>
      <p:ext uri="{BB962C8B-B14F-4D97-AF65-F5344CB8AC3E}">
        <p14:creationId xmlns:p14="http://schemas.microsoft.com/office/powerpoint/2010/main" val="31025105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692696"/>
            <a:ext cx="7969554" cy="5832648"/>
          </a:xfrm>
        </p:spPr>
        <p:txBody>
          <a:bodyPr>
            <a:normAutofit/>
          </a:bodyPr>
          <a:lstStyle/>
          <a:p>
            <a:pPr algn="just"/>
            <a:r>
              <a:rPr lang="es-CO" sz="1800" dirty="0" smtClean="0"/>
              <a:t>VIDEO: IMPRESORA LASER</a:t>
            </a:r>
          </a:p>
          <a:p>
            <a:pPr algn="just"/>
            <a:r>
              <a:rPr lang="es-CO" sz="1800" dirty="0" smtClean="0"/>
              <a:t>Este video nos  habla del desarrollo de la impresora  Laser y su función, donde nos dice que tiene la capacidad de recibir información digital que viene de la computadora, para por medio de tinta en polvo y un rayo laser plasmarlo en un medio Físico.</a:t>
            </a:r>
          </a:p>
          <a:p>
            <a:pPr algn="ctr"/>
            <a:r>
              <a:rPr lang="es-CO" sz="1800" b="1" dirty="0" smtClean="0">
                <a:solidFill>
                  <a:srgbClr val="92D050"/>
                </a:solidFill>
                <a:latin typeface="Comic Sans MS" panose="030F0702030302020204" pitchFamily="66" charset="0"/>
              </a:rPr>
              <a:t>ADICIONALES</a:t>
            </a:r>
          </a:p>
          <a:p>
            <a:pPr algn="ctr"/>
            <a:r>
              <a:rPr lang="es-CO" sz="1800" b="1" dirty="0" smtClean="0">
                <a:solidFill>
                  <a:srgbClr val="92D050"/>
                </a:solidFill>
                <a:latin typeface="Comic Sans MS" panose="030F0702030302020204" pitchFamily="66" charset="0"/>
              </a:rPr>
              <a:t>MATERIAL DE APOYO</a:t>
            </a:r>
          </a:p>
          <a:p>
            <a:pPr marL="340614" indent="-285750" algn="just">
              <a:buFont typeface="Wingdings" panose="05000000000000000000" pitchFamily="2" charset="2"/>
              <a:buChar char="v"/>
            </a:pPr>
            <a:endParaRPr lang="es-CO" sz="1800" dirty="0" smtClean="0">
              <a:solidFill>
                <a:schemeClr val="tx1"/>
              </a:solidFill>
            </a:endParaRPr>
          </a:p>
          <a:p>
            <a:pPr marL="340614" indent="-285750" algn="just">
              <a:buFont typeface="Wingdings" panose="05000000000000000000" pitchFamily="2" charset="2"/>
              <a:buChar char="v"/>
            </a:pPr>
            <a:r>
              <a:rPr lang="es-CO" sz="1800" dirty="0" smtClean="0">
                <a:solidFill>
                  <a:schemeClr val="tx1"/>
                </a:solidFill>
              </a:rPr>
              <a:t>TIPOS DE MANTENIMIENTO: Este Trata de sistemas informático, donde nos muestra sus niveles de mantenimiento tanto hardware como Software, la interacción de sus niveles, nos da el mantenimiento preventivo, predictivo y mantenimiento correctivo , y la frecuencia de mantenimiento, ya que sabemos que un sistema Informático es un conjunto que existe entre Hardware Y Software, donde nos permite almacenar y procesar información.</a:t>
            </a:r>
          </a:p>
          <a:p>
            <a:pPr marL="340614" indent="-285750" algn="just">
              <a:buFont typeface="Wingdings" panose="05000000000000000000" pitchFamily="2" charset="2"/>
              <a:buChar char="v"/>
            </a:pPr>
            <a:r>
              <a:rPr lang="es-CO" sz="1800" dirty="0" smtClean="0">
                <a:solidFill>
                  <a:schemeClr val="tx1"/>
                </a:solidFill>
              </a:rPr>
              <a:t>MANUAL DE PROCEDIEMIENTO PARA MANTENIMEINTO DE UN PC:</a:t>
            </a:r>
          </a:p>
          <a:p>
            <a:pPr algn="just"/>
            <a:r>
              <a:rPr lang="es-CO" sz="1800" dirty="0" smtClean="0">
                <a:solidFill>
                  <a:schemeClr val="tx1"/>
                </a:solidFill>
              </a:rPr>
              <a:t>Aquí nos presenta las Herramientas que debemos de utilizar para hacerle mantenimiento  a la PC De escritorio como Manilla Antiestática, Kit De Destornilladores, Tapabocas, Brocha Para la limpieza entre otros.</a:t>
            </a:r>
          </a:p>
        </p:txBody>
      </p:sp>
    </p:spTree>
    <p:extLst>
      <p:ext uri="{BB962C8B-B14F-4D97-AF65-F5344CB8AC3E}">
        <p14:creationId xmlns:p14="http://schemas.microsoft.com/office/powerpoint/2010/main" val="33322065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83568" y="809328"/>
            <a:ext cx="8113570" cy="6048672"/>
          </a:xfrm>
        </p:spPr>
        <p:txBody>
          <a:bodyPr/>
          <a:lstStyle/>
          <a:p>
            <a:pPr marL="397764" indent="-342900">
              <a:buFont typeface="Wingdings" panose="05000000000000000000" pitchFamily="2" charset="2"/>
              <a:buChar char="v"/>
            </a:pPr>
            <a:r>
              <a:rPr lang="es-CO" sz="1800" dirty="0" smtClean="0"/>
              <a:t>NORMAS PARA DESENSANBLAR UN PC:</a:t>
            </a:r>
          </a:p>
          <a:p>
            <a:r>
              <a:rPr lang="es-CO" sz="1800" dirty="0" smtClean="0"/>
              <a:t>Este documento nos muestra una actividad de ensamble y desensamble, donde explican las partes fundamentales de la torre y donde se requieren conocimientos para poderlo realizar de acuerdo con las normas de seguridad, conocer la ubicación de los diferentes dispositivos  y teniendo un buen conocimiento de ellos para un buen trabajo.</a:t>
            </a:r>
          </a:p>
          <a:p>
            <a:pPr marL="340614" indent="-285750">
              <a:buFont typeface="Wingdings" panose="05000000000000000000" pitchFamily="2" charset="2"/>
              <a:buChar char="v"/>
            </a:pPr>
            <a:r>
              <a:rPr lang="es-CO" sz="1800" dirty="0" smtClean="0"/>
              <a:t>DESENSAMBLE DE PORTATTILES O LAPTOPS</a:t>
            </a:r>
          </a:p>
          <a:p>
            <a:r>
              <a:rPr lang="es-CO" sz="1800" dirty="0" smtClean="0"/>
              <a:t>Este tema se relaciona en la diferencia que hay entre estos dos lo que es el tamaño en la laptop su arquitectura de los microprocesadores. Y nos muestra diferentes métodos para desensamblar y hacerle mantenimiento a una Laptop  las fallas del Sistema Operativo y sus programas instalados. </a:t>
            </a:r>
          </a:p>
          <a:p>
            <a:pPr marL="397764" indent="-342900">
              <a:buFont typeface="Wingdings" panose="05000000000000000000" pitchFamily="2" charset="2"/>
              <a:buChar char="v"/>
            </a:pPr>
            <a:r>
              <a:rPr lang="es-CO" sz="1800" dirty="0" smtClean="0"/>
              <a:t>MONTAR NUESTRO PROPIO PC</a:t>
            </a:r>
          </a:p>
          <a:p>
            <a:r>
              <a:rPr lang="es-CO" sz="1800" dirty="0" smtClean="0"/>
              <a:t>Aquí vemos y analizamos   algunos pasos o manuales para montar nuestro propio PC y revisar los componentes que contiene, saber que le vamos a incluir para que su funcionamiento sea mas adecuado y saber que puede ofrecer para los nuevos usuarios que lo van a manejar en este caso montaron un computador Pentium4 uno de los mas avanzados donde requieren dispositivos de alto rendimiento. </a:t>
            </a:r>
            <a:endParaRPr lang="es-CO" sz="1800" dirty="0"/>
          </a:p>
        </p:txBody>
      </p:sp>
    </p:spTree>
    <p:extLst>
      <p:ext uri="{BB962C8B-B14F-4D97-AF65-F5344CB8AC3E}">
        <p14:creationId xmlns:p14="http://schemas.microsoft.com/office/powerpoint/2010/main" val="3131110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11560" y="2636912"/>
            <a:ext cx="6961442" cy="2365360"/>
          </a:xfrm>
        </p:spPr>
        <p:txBody>
          <a:bodyPr>
            <a:normAutofit/>
          </a:bodyPr>
          <a:lstStyle/>
          <a:p>
            <a:pPr marL="457200" indent="-457200">
              <a:buFont typeface="+mj-lt"/>
              <a:buAutoNum type="alphaLcParenR"/>
            </a:pPr>
            <a:r>
              <a:rPr lang="es-CO" sz="2200" dirty="0" smtClean="0">
                <a:solidFill>
                  <a:schemeClr val="tx1"/>
                </a:solidFill>
              </a:rPr>
              <a:t> </a:t>
            </a:r>
            <a:r>
              <a:rPr lang="es-CO" sz="2200" dirty="0" smtClean="0">
                <a:solidFill>
                  <a:schemeClr val="tx1"/>
                </a:solidFill>
              </a:rPr>
              <a:t>Introducción</a:t>
            </a:r>
            <a:endParaRPr lang="es-CO" sz="2200" dirty="0" smtClean="0">
              <a:solidFill>
                <a:schemeClr val="tx1"/>
              </a:solidFill>
            </a:endParaRPr>
          </a:p>
          <a:p>
            <a:pPr marL="457200" indent="-457200">
              <a:buFont typeface="+mj-lt"/>
              <a:buAutoNum type="alphaLcParenR"/>
            </a:pPr>
            <a:r>
              <a:rPr lang="es-CO" sz="2200" dirty="0" smtClean="0">
                <a:solidFill>
                  <a:schemeClr val="tx1"/>
                </a:solidFill>
              </a:rPr>
              <a:t>Cuerpo de trabajo</a:t>
            </a:r>
          </a:p>
          <a:p>
            <a:pPr marL="457200" indent="-457200">
              <a:buFont typeface="+mj-lt"/>
              <a:buAutoNum type="alphaLcParenR"/>
            </a:pPr>
            <a:r>
              <a:rPr lang="es-CO" sz="2200" dirty="0" smtClean="0">
                <a:solidFill>
                  <a:schemeClr val="tx1"/>
                </a:solidFill>
              </a:rPr>
              <a:t>Conclusiones</a:t>
            </a:r>
            <a:endParaRPr lang="es-CO" sz="2200" dirty="0" smtClean="0">
              <a:solidFill>
                <a:schemeClr val="tx1"/>
              </a:solidFill>
            </a:endParaRPr>
          </a:p>
          <a:p>
            <a:pPr marL="457200" indent="-457200">
              <a:buFont typeface="+mj-lt"/>
              <a:buAutoNum type="alphaLcParenR"/>
            </a:pPr>
            <a:endParaRPr lang="es-CO" sz="2200" dirty="0">
              <a:solidFill>
                <a:schemeClr val="tx1"/>
              </a:solidFill>
            </a:endParaRPr>
          </a:p>
        </p:txBody>
      </p:sp>
      <p:sp>
        <p:nvSpPr>
          <p:cNvPr id="3" name="2 Título"/>
          <p:cNvSpPr>
            <a:spLocks noGrp="1"/>
          </p:cNvSpPr>
          <p:nvPr>
            <p:ph type="title"/>
          </p:nvPr>
        </p:nvSpPr>
        <p:spPr/>
        <p:txBody>
          <a:bodyPr>
            <a:normAutofit fontScale="90000"/>
          </a:bodyPr>
          <a:lstStyle/>
          <a:p>
            <a:pPr algn="ctr"/>
            <a:r>
              <a:rPr lang="es-CO" sz="2800" dirty="0" smtClean="0">
                <a:solidFill>
                  <a:schemeClr val="tx1"/>
                </a:solidFill>
                <a:latin typeface="Comic Sans MS" pitchFamily="66" charset="0"/>
              </a:rPr>
              <a:t>CONTENIDO</a:t>
            </a:r>
            <a:r>
              <a:rPr lang="es-CO" dirty="0" smtClean="0"/>
              <a:t/>
            </a:r>
            <a:br>
              <a:rPr lang="es-CO" dirty="0" smtClean="0"/>
            </a:br>
            <a:r>
              <a:rPr lang="es-CO" dirty="0" smtClean="0"/>
              <a:t/>
            </a:r>
            <a:br>
              <a:rPr lang="es-CO" dirty="0" smtClean="0"/>
            </a:br>
            <a:endParaRPr lang="es-CO" dirty="0"/>
          </a:p>
        </p:txBody>
      </p:sp>
    </p:spTree>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620688"/>
            <a:ext cx="8185578" cy="6048672"/>
          </a:xfrm>
        </p:spPr>
        <p:txBody>
          <a:bodyPr>
            <a:normAutofit/>
          </a:bodyPr>
          <a:lstStyle/>
          <a:p>
            <a:pPr marL="397764" indent="-342900">
              <a:buFont typeface="Wingdings" panose="05000000000000000000" pitchFamily="2" charset="2"/>
              <a:buChar char="v"/>
            </a:pPr>
            <a:r>
              <a:rPr lang="es-CO" sz="1800" dirty="0" smtClean="0"/>
              <a:t>PRODUCTOS QUIMICOS PARA LA LIMPIEZA</a:t>
            </a:r>
          </a:p>
          <a:p>
            <a:pPr algn="just"/>
            <a:r>
              <a:rPr lang="es-CO" sz="1800" dirty="0" smtClean="0"/>
              <a:t>En este documento nos muestra los diferente requerimientos de limpieza para Hardware principalmente se tiene el alcohol Isopropilico  en espuma y diferentes tipos de productos para la limpieza de la pantalla, dispositivos electrónicos, para remover polvo etc. Productos de limpieza para teclados y cualquier periférico físico. </a:t>
            </a:r>
          </a:p>
          <a:p>
            <a:pPr marL="340614" indent="-285750" algn="just">
              <a:buFont typeface="Wingdings" panose="05000000000000000000" pitchFamily="2" charset="2"/>
              <a:buChar char="v"/>
            </a:pPr>
            <a:r>
              <a:rPr lang="es-CO" sz="1800" dirty="0" smtClean="0"/>
              <a:t>MANEJO DE COMANDO DOS:</a:t>
            </a:r>
          </a:p>
          <a:p>
            <a:pPr algn="just"/>
            <a:r>
              <a:rPr lang="es-CO" sz="1800" dirty="0" smtClean="0"/>
              <a:t>Aquí vemos algunos comando internos y externos, donde nos explica su función y existencia de diferentes versiones del MS-DOS, su compatibilidad y utilidades principales, específicamente </a:t>
            </a:r>
            <a:r>
              <a:rPr lang="es-CO" sz="1800" dirty="0"/>
              <a:t>tiene una </a:t>
            </a:r>
            <a:r>
              <a:rPr lang="es-CO" sz="1800" dirty="0" smtClean="0"/>
              <a:t>estructura </a:t>
            </a:r>
            <a:r>
              <a:rPr lang="es-CO" sz="1800" dirty="0"/>
              <a:t> arborescente donde existen unidades, dentro de ellas directorios y a su vez dentro de ellos tenemos los ficheros.</a:t>
            </a:r>
            <a:br>
              <a:rPr lang="es-CO" sz="1800" dirty="0"/>
            </a:br>
            <a:endParaRPr lang="es-CO" sz="1800" dirty="0"/>
          </a:p>
        </p:txBody>
      </p:sp>
    </p:spTree>
    <p:extLst>
      <p:ext uri="{BB962C8B-B14F-4D97-AF65-F5344CB8AC3E}">
        <p14:creationId xmlns:p14="http://schemas.microsoft.com/office/powerpoint/2010/main" val="8587464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188640"/>
            <a:ext cx="7753530" cy="6192688"/>
          </a:xfrm>
        </p:spPr>
        <p:txBody>
          <a:bodyPr/>
          <a:lstStyle/>
          <a:p>
            <a:endParaRPr lang="es-CO" dirty="0" smtClean="0"/>
          </a:p>
          <a:p>
            <a:r>
              <a:rPr lang="es-CO" sz="2800" b="1" dirty="0" smtClean="0">
                <a:latin typeface="+mj-lt"/>
              </a:rPr>
              <a:t>Conclusiones:</a:t>
            </a:r>
          </a:p>
          <a:p>
            <a:pPr marL="397764" indent="-342900">
              <a:buFont typeface="Wingdings" panose="05000000000000000000" pitchFamily="2" charset="2"/>
              <a:buChar char="v"/>
            </a:pPr>
            <a:r>
              <a:rPr lang="es-CO" dirty="0" smtClean="0"/>
              <a:t>Este trabajo tenia como finalidad, obtener mas conocimiento sobre lo que estamos llevando a cabo.</a:t>
            </a:r>
          </a:p>
          <a:p>
            <a:pPr marL="397764" indent="-342900">
              <a:buFont typeface="Wingdings" panose="05000000000000000000" pitchFamily="2" charset="2"/>
              <a:buChar char="v"/>
            </a:pPr>
            <a:r>
              <a:rPr lang="es-CO" dirty="0" smtClean="0"/>
              <a:t>Vimos diferentes videos donde nos muestra y enseña una variedad de cosas significativas  para el desempeño que estamos desarrollando.</a:t>
            </a:r>
          </a:p>
          <a:p>
            <a:pPr marL="397764" indent="-342900">
              <a:buFont typeface="Wingdings" panose="05000000000000000000" pitchFamily="2" charset="2"/>
              <a:buChar char="v"/>
            </a:pPr>
            <a:r>
              <a:rPr lang="es-CO" dirty="0" smtClean="0"/>
              <a:t>Gracias a este informe desarrolle conocimientos que obtuve durante la realización de este.</a:t>
            </a:r>
          </a:p>
          <a:p>
            <a:pPr marL="397764" indent="-342900">
              <a:buFont typeface="Wingdings" panose="05000000000000000000" pitchFamily="2" charset="2"/>
              <a:buChar char="v"/>
            </a:pPr>
            <a:r>
              <a:rPr lang="es-CO" dirty="0" smtClean="0"/>
              <a:t>Ayudo a beneficiar mas nuestro objetivo como estudiante.</a:t>
            </a:r>
            <a:endParaRPr lang="es-C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11560" y="1772816"/>
            <a:ext cx="7825538" cy="4248472"/>
          </a:xfrm>
        </p:spPr>
        <p:txBody>
          <a:bodyPr/>
          <a:lstStyle/>
          <a:p>
            <a:r>
              <a:rPr lang="es-CO" dirty="0" smtClean="0"/>
              <a:t>Este </a:t>
            </a:r>
            <a:r>
              <a:rPr lang="es-CO" dirty="0" smtClean="0"/>
              <a:t>informe </a:t>
            </a:r>
            <a:r>
              <a:rPr lang="es-CO" dirty="0" smtClean="0"/>
              <a:t>nos muestra una variedad de conocimiento , para aprender a </a:t>
            </a:r>
            <a:r>
              <a:rPr lang="es-CO" dirty="0" smtClean="0"/>
              <a:t>desarrollar ideas que son mas  factibles  </a:t>
            </a:r>
            <a:r>
              <a:rPr lang="es-CO" dirty="0" smtClean="0"/>
              <a:t>para nosotros los estudiantes como para el aprendizaje nuestro, donde influye mucho el </a:t>
            </a:r>
            <a:r>
              <a:rPr lang="es-CO" dirty="0" smtClean="0"/>
              <a:t>desarrollo </a:t>
            </a:r>
            <a:r>
              <a:rPr lang="es-CO" dirty="0" smtClean="0"/>
              <a:t>académicamente y donde obtenemos </a:t>
            </a:r>
            <a:r>
              <a:rPr lang="es-CO" smtClean="0"/>
              <a:t>sabios </a:t>
            </a:r>
            <a:r>
              <a:rPr lang="es-CO" smtClean="0"/>
              <a:t>conocimientos </a:t>
            </a:r>
            <a:r>
              <a:rPr lang="es-CO" dirty="0" smtClean="0"/>
              <a:t>en nuestro vivir y en el énfasis que llevamos a cabo.</a:t>
            </a:r>
            <a:endParaRPr lang="es-CO" dirty="0"/>
          </a:p>
        </p:txBody>
      </p:sp>
      <p:sp>
        <p:nvSpPr>
          <p:cNvPr id="3" name="2 Título"/>
          <p:cNvSpPr>
            <a:spLocks noGrp="1"/>
          </p:cNvSpPr>
          <p:nvPr>
            <p:ph type="title"/>
          </p:nvPr>
        </p:nvSpPr>
        <p:spPr>
          <a:xfrm>
            <a:off x="827584" y="548680"/>
            <a:ext cx="7772400" cy="901799"/>
          </a:xfrm>
        </p:spPr>
        <p:txBody>
          <a:bodyPr/>
          <a:lstStyle/>
          <a:p>
            <a:pPr algn="ctr"/>
            <a:r>
              <a:rPr lang="es-CO" sz="2800" dirty="0" smtClean="0">
                <a:solidFill>
                  <a:schemeClr val="tx1"/>
                </a:solidFill>
                <a:effectLst>
                  <a:outerShdw blurRad="38100" dist="38100" dir="2700000" algn="tl">
                    <a:srgbClr val="000000">
                      <a:alpha val="43137"/>
                    </a:srgbClr>
                  </a:outerShdw>
                </a:effectLst>
                <a:latin typeface="Comic Sans MS" pitchFamily="66" charset="0"/>
              </a:rPr>
              <a:t>INTRODUCCIÓN</a:t>
            </a:r>
            <a:endParaRPr lang="es-CO" sz="2800"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spd="slow">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1412776"/>
            <a:ext cx="7992888" cy="4824536"/>
          </a:xfrm>
        </p:spPr>
        <p:txBody>
          <a:bodyPr>
            <a:normAutofit lnSpcReduction="10000"/>
          </a:bodyPr>
          <a:lstStyle/>
          <a:p>
            <a:pPr algn="just"/>
            <a:r>
              <a:rPr lang="es-CO" dirty="0" smtClean="0"/>
              <a:t> VIDEO: </a:t>
            </a:r>
            <a:r>
              <a:rPr lang="es-CO" dirty="0" smtClean="0">
                <a:solidFill>
                  <a:schemeClr val="tx2"/>
                </a:solidFill>
              </a:rPr>
              <a:t>DESCARGA DE LOS DRIVERS QUE LE FALTAN A TU PC</a:t>
            </a:r>
          </a:p>
          <a:p>
            <a:pPr algn="just"/>
            <a:r>
              <a:rPr lang="es-CO" dirty="0" smtClean="0">
                <a:solidFill>
                  <a:schemeClr val="tx2"/>
                </a:solidFill>
              </a:rPr>
              <a:t>En este video observamos, como nuestra computadora analiza para detectar algún Driver que  falte , y nos da la pagina para descargarlo e instaurarlo correctamente.</a:t>
            </a:r>
          </a:p>
          <a:p>
            <a:pPr algn="just"/>
            <a:endParaRPr lang="es-CO" dirty="0" smtClean="0">
              <a:solidFill>
                <a:schemeClr val="tx2"/>
              </a:solidFill>
            </a:endParaRPr>
          </a:p>
          <a:p>
            <a:pPr algn="just"/>
            <a:r>
              <a:rPr lang="es-CO" dirty="0" smtClean="0">
                <a:solidFill>
                  <a:schemeClr val="tx2"/>
                </a:solidFill>
              </a:rPr>
              <a:t>VIDEO: COMO DESCARGAR Y USAR DRIVER AGICIAN</a:t>
            </a:r>
          </a:p>
          <a:p>
            <a:pPr algn="just"/>
            <a:r>
              <a:rPr lang="es-CO" dirty="0" smtClean="0">
                <a:solidFill>
                  <a:schemeClr val="tx2"/>
                </a:solidFill>
              </a:rPr>
              <a:t>Este video nos muestra la respectiva descarga y uso del driver </a:t>
            </a:r>
            <a:r>
              <a:rPr lang="es-CO" dirty="0" err="1" smtClean="0">
                <a:solidFill>
                  <a:schemeClr val="tx2"/>
                </a:solidFill>
              </a:rPr>
              <a:t>magician</a:t>
            </a:r>
            <a:r>
              <a:rPr lang="es-CO" dirty="0" smtClean="0">
                <a:solidFill>
                  <a:schemeClr val="tx2"/>
                </a:solidFill>
              </a:rPr>
              <a:t>, nos dan el link de donde descargarlo y aparece como archivo comprimido , lo descomprimen y luego proceden a la instalación. </a:t>
            </a:r>
          </a:p>
          <a:p>
            <a:r>
              <a:rPr lang="es-CO" dirty="0" smtClean="0">
                <a:solidFill>
                  <a:schemeClr val="tx2"/>
                </a:solidFill>
              </a:rPr>
              <a:t> </a:t>
            </a:r>
          </a:p>
          <a:p>
            <a:r>
              <a:rPr lang="es-CO" dirty="0" smtClean="0">
                <a:solidFill>
                  <a:schemeClr val="tx2"/>
                </a:solidFill>
              </a:rPr>
              <a:t>VIDEO:  COMO LIMPIAR SU PC AL 100%</a:t>
            </a:r>
          </a:p>
          <a:p>
            <a:pPr algn="just"/>
            <a:r>
              <a:rPr lang="es-CO" dirty="0" smtClean="0">
                <a:solidFill>
                  <a:schemeClr val="tx2"/>
                </a:solidFill>
              </a:rPr>
              <a:t>Este video nos hace ver la gran utilidad  de limpieza al PC, con un programa llamado Ccleaner, nos da el link, pasos de la descarga, lo ejecutamos, damos clic en analizar y solucionamos problemas que pueda tener  el PC.</a:t>
            </a:r>
          </a:p>
          <a:p>
            <a:endParaRPr lang="es-CO" dirty="0" smtClean="0">
              <a:solidFill>
                <a:schemeClr val="tx2"/>
              </a:solidFill>
            </a:endParaRPr>
          </a:p>
          <a:p>
            <a:endParaRPr lang="es-CO" dirty="0"/>
          </a:p>
        </p:txBody>
      </p:sp>
      <p:sp>
        <p:nvSpPr>
          <p:cNvPr id="2" name="1 Título"/>
          <p:cNvSpPr>
            <a:spLocks noGrp="1"/>
          </p:cNvSpPr>
          <p:nvPr>
            <p:ph type="title"/>
          </p:nvPr>
        </p:nvSpPr>
        <p:spPr>
          <a:xfrm>
            <a:off x="971600" y="404664"/>
            <a:ext cx="7772400" cy="973807"/>
          </a:xfrm>
        </p:spPr>
        <p:txBody>
          <a:bodyPr>
            <a:normAutofit/>
          </a:bodyPr>
          <a:lstStyle/>
          <a:p>
            <a:pPr algn="ctr"/>
            <a:r>
              <a:rPr lang="es-CO" sz="2800" b="1" dirty="0" smtClean="0">
                <a:solidFill>
                  <a:schemeClr val="accent1">
                    <a:lumMod val="60000"/>
                    <a:lumOff val="40000"/>
                  </a:schemeClr>
                </a:solidFill>
                <a:latin typeface="Comic Sans MS" pitchFamily="66" charset="0"/>
              </a:rPr>
              <a:t>SOFTWARE</a:t>
            </a:r>
            <a:br>
              <a:rPr lang="es-CO" sz="2800" b="1" dirty="0" smtClean="0">
                <a:solidFill>
                  <a:schemeClr val="accent1">
                    <a:lumMod val="60000"/>
                    <a:lumOff val="40000"/>
                  </a:schemeClr>
                </a:solidFill>
                <a:latin typeface="Comic Sans MS" pitchFamily="66" charset="0"/>
              </a:rPr>
            </a:br>
            <a:r>
              <a:rPr lang="es-CO" sz="2800" b="1" dirty="0" smtClean="0">
                <a:solidFill>
                  <a:schemeClr val="accent1">
                    <a:lumMod val="60000"/>
                    <a:lumOff val="40000"/>
                  </a:schemeClr>
                </a:solidFill>
                <a:latin typeface="Comic Sans MS" pitchFamily="66" charset="0"/>
              </a:rPr>
              <a:t>VIDEOS</a:t>
            </a:r>
            <a:endParaRPr lang="es-CO" sz="2800" b="1" dirty="0">
              <a:solidFill>
                <a:schemeClr val="accent1">
                  <a:lumMod val="60000"/>
                  <a:lumOff val="40000"/>
                </a:schemeClr>
              </a:solidFill>
              <a:latin typeface="Comic Sans MS" pitchFamily="66" charset="0"/>
            </a:endParaRPr>
          </a:p>
        </p:txBody>
      </p:sp>
    </p:spTree>
  </p:cSld>
  <p:clrMapOvr>
    <a:masterClrMapping/>
  </p:clrMapOvr>
  <p:transition spd="slow">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55576" y="521296"/>
            <a:ext cx="8113570" cy="6336704"/>
          </a:xfrm>
        </p:spPr>
        <p:txBody>
          <a:bodyPr>
            <a:normAutofit lnSpcReduction="10000"/>
          </a:bodyPr>
          <a:lstStyle/>
          <a:p>
            <a:r>
              <a:rPr lang="es-CO" dirty="0" smtClean="0"/>
              <a:t>VIDEO: COMO DARLE MANTENIMIENTO A LA PC SIN PROGRAMAS</a:t>
            </a:r>
          </a:p>
          <a:p>
            <a:pPr algn="just"/>
            <a:r>
              <a:rPr lang="es-CO" dirty="0" smtClean="0"/>
              <a:t> Este video nos muestra las utilidades que nos ofrece Windows, Para un mantenimiento sin descargar algún tipo de programa, y hacer nuestra computadora mas rápida. Primeramente le dan mantenimiento a el internet y también nos muestran Como desfragmentar Disco, liberar espacio,  borrar lo del visor de eventos excepto seguridad, crear un punto de restauración, si algún lo queremos podemos restaurar nuestro Sistema Operativo.</a:t>
            </a:r>
          </a:p>
          <a:p>
            <a:pPr algn="just"/>
            <a:endParaRPr lang="es-CO" dirty="0" smtClean="0"/>
          </a:p>
          <a:p>
            <a:pPr algn="just"/>
            <a:r>
              <a:rPr lang="es-CO" dirty="0" smtClean="0"/>
              <a:t>VIDEO:  ¿ COMO INSTALAR DRIVERS?</a:t>
            </a:r>
          </a:p>
          <a:p>
            <a:pPr algn="just"/>
            <a:r>
              <a:rPr lang="es-CO" dirty="0" smtClean="0"/>
              <a:t>Hay tres distintas maneras de instalar Drivers</a:t>
            </a:r>
          </a:p>
          <a:p>
            <a:pPr algn="just"/>
            <a:r>
              <a:rPr lang="es-CO" dirty="0" smtClean="0"/>
              <a:t> 1. Por medio de un CD de Drivers, para reinstalar algún controlador que necesite el PC este mismo lo busca y de hay empieza su instalación. </a:t>
            </a:r>
          </a:p>
          <a:p>
            <a:pPr algn="just"/>
            <a:r>
              <a:rPr lang="es-CO" dirty="0" smtClean="0"/>
              <a:t>2. Instalación con  Driver Genius. Lo abrimos, y el mismo programa busca los drivers que le faltan a tu computadora y le damos clic en, analizar, escogemos los Drivers que quieras descargar o ya sean mas útiles , antes de instalar el Drivers o los Drivers, debemos hacer una Copia de Seguridad, de ahí lo instalamos, aparece su respectiva licencia, los requisitos del sistema, instalamos y ya esta listo.</a:t>
            </a:r>
          </a:p>
          <a:p>
            <a:pPr algn="just"/>
            <a:endParaRPr lang="es-CO"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539552" y="332656"/>
            <a:ext cx="8280920" cy="6264696"/>
          </a:xfrm>
        </p:spPr>
        <p:txBody>
          <a:bodyPr/>
          <a:lstStyle/>
          <a:p>
            <a:pPr marL="512064" indent="-457200" algn="just"/>
            <a:r>
              <a:rPr lang="es-CO" dirty="0" smtClean="0"/>
              <a:t>3. Instalación Descargando el Driver desde la Web. En este caso la instalación es un poco mas compleja, abres un navegador y escribe el  modelo y el tipo de Driver que va a descargar, en este caso es el de Audio, hay que descargarlo desde la pagina oficial, debemos de darnos cuentas si son las características correctas y por supuesto el SO, lo guardamos y se iniciara la descarga de ahí lo instalamos, Reiniciamos el Equipo y ya esta listo.</a:t>
            </a:r>
          </a:p>
          <a:p>
            <a:pPr marL="512064" indent="-457200">
              <a:buAutoNum type="arabicPeriod" startAt="3"/>
            </a:pPr>
            <a:endParaRPr lang="es-CO" dirty="0" smtClean="0"/>
          </a:p>
          <a:p>
            <a:pPr marL="512064" indent="-457200"/>
            <a:r>
              <a:rPr lang="es-CO" dirty="0" smtClean="0"/>
              <a:t>VIDEO: INSTALACION DE WINDOWS XP</a:t>
            </a:r>
          </a:p>
          <a:p>
            <a:pPr marL="512064" indent="-457200" algn="just"/>
            <a:r>
              <a:rPr lang="es-CO" dirty="0" smtClean="0"/>
              <a:t>En este video nos muestra la Instalación  de Windows XP, Muestran los pasos y  lo que se debe de hacer para que el PC tenga un buen  Sistema Operativo, los requisitos que debe tener este, en mi concepto, es que ante todo hay que ver primero si el PC aguanta el SO Windows XP  y tiene que ser original , muestra  también que se puede crear particiones, cambiar su configuración, su idioma, ya de una vez instalado, su equipo Va a ser mas Rápido y Confiable.</a:t>
            </a:r>
          </a:p>
          <a:p>
            <a:pPr marL="512064" indent="-457200"/>
            <a:endParaRPr lang="es-CO" dirty="0" smtClean="0"/>
          </a:p>
          <a:p>
            <a:pPr marL="512064" indent="-457200"/>
            <a:r>
              <a:rPr lang="es-CO" dirty="0" smtClean="0"/>
              <a:t>VIDEO. INSTALCION DE WINDOWS  7</a:t>
            </a:r>
            <a:endParaRPr lang="es-C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404664"/>
            <a:ext cx="8185578" cy="6192688"/>
          </a:xfrm>
        </p:spPr>
        <p:txBody>
          <a:bodyPr>
            <a:normAutofit lnSpcReduction="10000"/>
          </a:bodyPr>
          <a:lstStyle/>
          <a:p>
            <a:pPr algn="just"/>
            <a:r>
              <a:rPr lang="es-CO" dirty="0" smtClean="0"/>
              <a:t>En este tutorial  vimos los pasos de instalación de Windows 7 Enterprise, no es complejo, al contrario es muy fácil instalar este tipo de Sistema Operativo, ya que este nos Ofrece muchas utilidades preventivas para nuestro PC, vimos como crear una partición si lo deseamos, el arranque del sistema iniciado desde el respectivo CD que contiene su Sistema Operativo, es muy potente y Eficaz.  Este trae mas herramientas y ha mejorado a través del tiempo. </a:t>
            </a:r>
          </a:p>
          <a:p>
            <a:pPr algn="just"/>
            <a:endParaRPr lang="es-CO" dirty="0" smtClean="0"/>
          </a:p>
          <a:p>
            <a:pPr algn="ctr"/>
            <a:r>
              <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rPr>
              <a:t>VIDEOS</a:t>
            </a:r>
          </a:p>
          <a:p>
            <a:pPr algn="ctr"/>
            <a:r>
              <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rPr>
              <a:t>HARDWARE</a:t>
            </a:r>
          </a:p>
          <a:p>
            <a:pPr algn="ctr"/>
            <a:r>
              <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rPr>
              <a:t>(BOARD)</a:t>
            </a:r>
          </a:p>
          <a:p>
            <a:pPr algn="just"/>
            <a:endParaRPr lang="es-CO" sz="2800" b="1" dirty="0" smtClean="0">
              <a:solidFill>
                <a:schemeClr val="accent1">
                  <a:lumMod val="60000"/>
                  <a:lumOff val="40000"/>
                </a:schemeClr>
              </a:solidFill>
              <a:effectLst>
                <a:outerShdw blurRad="38100" dist="38100" dir="2700000" algn="tl">
                  <a:srgbClr val="000000">
                    <a:alpha val="43137"/>
                  </a:srgbClr>
                </a:outerShdw>
              </a:effectLst>
              <a:latin typeface="Comic Sans MS" pitchFamily="66" charset="0"/>
            </a:endParaRPr>
          </a:p>
          <a:p>
            <a:pPr algn="just"/>
            <a:r>
              <a:rPr lang="es-CO" b="1" dirty="0" smtClean="0">
                <a:solidFill>
                  <a:schemeClr val="tx1"/>
                </a:solidFill>
                <a:effectLst>
                  <a:outerShdw blurRad="38100" dist="38100" dir="2700000" algn="tl">
                    <a:srgbClr val="000000">
                      <a:alpha val="43137"/>
                    </a:srgbClr>
                  </a:outerShdw>
                </a:effectLst>
              </a:rPr>
              <a:t>VIDEO: PARTES DE LA BOARD</a:t>
            </a:r>
          </a:p>
          <a:p>
            <a:pPr algn="just"/>
            <a:r>
              <a:rPr lang="es-CO" b="1" dirty="0" smtClean="0">
                <a:solidFill>
                  <a:schemeClr val="tx1"/>
                </a:solidFill>
                <a:effectLst>
                  <a:outerShdw blurRad="38100" dist="38100" dir="2700000" algn="tl">
                    <a:srgbClr val="000000">
                      <a:alpha val="43137"/>
                    </a:srgbClr>
                  </a:outerShdw>
                </a:effectLst>
              </a:rPr>
              <a:t>Este video corresponde  al a tarjeta de Circuito Impreso o Comúnmente llamada Board, primero hablan del Socket  o </a:t>
            </a:r>
            <a:r>
              <a:rPr lang="es-CO" b="1" dirty="0" err="1" smtClean="0">
                <a:solidFill>
                  <a:schemeClr val="tx1"/>
                </a:solidFill>
                <a:effectLst>
                  <a:outerShdw blurRad="38100" dist="38100" dir="2700000" algn="tl">
                    <a:srgbClr val="000000">
                      <a:alpha val="43137"/>
                    </a:srgbClr>
                  </a:outerShdw>
                </a:effectLst>
              </a:rPr>
              <a:t>Zocalo</a:t>
            </a:r>
            <a:r>
              <a:rPr lang="es-CO" b="1" dirty="0" smtClean="0">
                <a:solidFill>
                  <a:schemeClr val="tx1"/>
                </a:solidFill>
                <a:effectLst>
                  <a:outerShdw blurRad="38100" dist="38100" dir="2700000" algn="tl">
                    <a:srgbClr val="000000">
                      <a:alpha val="43137"/>
                    </a:srgbClr>
                  </a:outerShdw>
                </a:effectLst>
              </a:rPr>
              <a:t> como ya sabemos es donde se encaja el procesador para que este permita la conexión entre los dos.</a:t>
            </a:r>
            <a:endParaRPr lang="es-CO" dirty="0" smtClean="0">
              <a:solidFill>
                <a:schemeClr val="tx1"/>
              </a:solidFill>
            </a:endParaRPr>
          </a:p>
          <a:p>
            <a:pPr algn="just"/>
            <a:endParaRPr lang="es-CO" dirty="0" smtClean="0">
              <a:solidFill>
                <a:schemeClr val="accent1">
                  <a:lumMod val="60000"/>
                  <a:lumOff val="40000"/>
                </a:schemeClr>
              </a:solidFill>
            </a:endParaRPr>
          </a:p>
          <a:p>
            <a:pPr algn="just"/>
            <a:endParaRPr lang="es-CO" sz="1800" dirty="0" smtClean="0">
              <a:solidFill>
                <a:schemeClr val="tx1"/>
              </a:solidFill>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11560" y="404664"/>
            <a:ext cx="8185578" cy="6192688"/>
          </a:xfrm>
        </p:spPr>
        <p:txBody>
          <a:bodyPr/>
          <a:lstStyle/>
          <a:p>
            <a:r>
              <a:rPr lang="es-CO" dirty="0" smtClean="0"/>
              <a:t>2. Los  Bancos De Memoria donde se inserta la Memoria </a:t>
            </a:r>
            <a:r>
              <a:rPr lang="es-CO" dirty="0" err="1" smtClean="0"/>
              <a:t>Ram</a:t>
            </a:r>
            <a:r>
              <a:rPr lang="es-CO" dirty="0" smtClean="0"/>
              <a:t>.</a:t>
            </a:r>
          </a:p>
          <a:p>
            <a:r>
              <a:rPr lang="es-CO" dirty="0" smtClean="0"/>
              <a:t>3. La ranura de Expansión o Slot  donde se colocan tarjetas que pueden ser adicionales al PC , las Slot PCI Sirven para colocar  tarjetas de tipo Estándar o tarjetas de Sonido Modem , los Slot AGP como ya lo sabemos sirven para colocar Tarjetas  graficas y tiene una alta velocidad o lo llamamos acelerador de video. Los Slot AMR es para la tarjeta de sonido y modem.  </a:t>
            </a:r>
          </a:p>
          <a:p>
            <a:r>
              <a:rPr lang="es-CO" dirty="0" smtClean="0"/>
              <a:t>4. La BIOS es  donde se maneja el arranque del Sistema y donde se almacena  el Setup.</a:t>
            </a:r>
          </a:p>
          <a:p>
            <a:r>
              <a:rPr lang="es-CO" dirty="0" smtClean="0"/>
              <a:t>5. La  Pila es la fuente de alimentación de la configuración del Reloj  y lo almacenado en la BIOS.</a:t>
            </a:r>
          </a:p>
          <a:p>
            <a:r>
              <a:rPr lang="es-CO" dirty="0" smtClean="0"/>
              <a:t>6. El Chipset , existen el Chipset Puente Norte y el puente Sur, el puente norte es el que  se encarga fundamentalmente de manejar la memoria y sus relaciones con el microprocesador, el Puente Norte  es como el concentrador de controladores de entrada y salida, y quizá algunas funcionalidades de  baja velocidad de la tarjeta madre.</a:t>
            </a:r>
          </a:p>
          <a:p>
            <a:r>
              <a:rPr lang="es-CO" dirty="0" smtClean="0"/>
              <a:t>7. Conector IDE:  este sirve para comunicar mediante un cable de datos IDE como discos  Duros Unidades de CD o DVD.</a:t>
            </a:r>
          </a:p>
          <a:p>
            <a:endParaRPr lang="es-C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404664"/>
            <a:ext cx="7969554" cy="6192688"/>
          </a:xfrm>
        </p:spPr>
        <p:txBody>
          <a:bodyPr/>
          <a:lstStyle/>
          <a:p>
            <a:r>
              <a:rPr lang="es-CO" dirty="0" smtClean="0"/>
              <a:t>8. Conector  Floppy:  este sirven para conectar a través de un cable de datos la unidad de Diskettes o también conocidos  Discos Extraíbles.</a:t>
            </a:r>
          </a:p>
          <a:p>
            <a:r>
              <a:rPr lang="es-CO" dirty="0" smtClean="0"/>
              <a:t>9.Conector ATX:  es donde se conecta el cable principal de la fuente de alimentación, y se encarga de darle el voltaje necesario a la Board.</a:t>
            </a:r>
          </a:p>
          <a:p>
            <a:r>
              <a:rPr lang="es-CO" dirty="0" smtClean="0"/>
              <a:t>10. CPU FAN: es donde se conecta  el extractor  de calor del respectivo microprocesador el segundo es llamado CHASSIS FAN es donde se conecta un extractor para extraer el calor de la torre.</a:t>
            </a:r>
          </a:p>
          <a:p>
            <a:r>
              <a:rPr lang="es-CO" dirty="0" smtClean="0"/>
              <a:t>11. Conectores de Entrada y Salida:  se encargan de comunicar el PC con los periféricos del usuario como ya es visto los periféricos de entrada y salida ( mouse, teclado, monitor, parlantes, etc.).</a:t>
            </a:r>
          </a:p>
          <a:p>
            <a:endParaRPr lang="es-CO" dirty="0" smtClean="0"/>
          </a:p>
          <a:p>
            <a:r>
              <a:rPr lang="es-CO" dirty="0" smtClean="0"/>
              <a:t>VIDEO: COMPONENTES DE LA TERJETA MADRE</a:t>
            </a:r>
          </a:p>
          <a:p>
            <a:r>
              <a:rPr lang="es-CO" dirty="0" smtClean="0"/>
              <a:t>Este video muestra los componentes de la Board, pero como en el video pasado ya lo hemos visto, les voy a nombrar solo sus componentes:</a:t>
            </a:r>
          </a:p>
          <a:p>
            <a:r>
              <a:rPr lang="es-CO" dirty="0" smtClean="0"/>
              <a:t> A. Zócalo</a:t>
            </a:r>
          </a:p>
          <a:p>
            <a:r>
              <a:rPr lang="es-CO" dirty="0" smtClean="0"/>
              <a:t>B. Memoria RAM</a:t>
            </a:r>
          </a:p>
          <a:p>
            <a:r>
              <a:rPr lang="es-CO" dirty="0" smtClean="0"/>
              <a:t>C. Chipset Puente Norte Y Puente Sur</a:t>
            </a:r>
          </a:p>
          <a:p>
            <a:endParaRPr lang="es-CO" dirty="0" smtClean="0"/>
          </a:p>
          <a:p>
            <a:endParaRPr lang="es-C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871</TotalTime>
  <Words>2512</Words>
  <Application>Microsoft Office PowerPoint</Application>
  <PresentationFormat>Presentación en pantalla (4:3)</PresentationFormat>
  <Paragraphs>171</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Metro</vt:lpstr>
      <vt:lpstr>   INFORME DETALLADO (COMPUMAKIA)    PRESENTADO POR: KARLA JULIETH GRACIA TOLE    DIRIGIDO A: ing. ARIEL ALMONACID ARIAS   FECHA. 23/09/2013</vt:lpstr>
      <vt:lpstr>CONTENIDO  </vt:lpstr>
      <vt:lpstr>INTRODUCCIÓN</vt:lpstr>
      <vt:lpstr>SOFTWARE VIDEOS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usuario</cp:lastModifiedBy>
  <cp:revision>131</cp:revision>
  <dcterms:created xsi:type="dcterms:W3CDTF">2013-09-18T21:20:32Z</dcterms:created>
  <dcterms:modified xsi:type="dcterms:W3CDTF">2013-10-25T03:16:20Z</dcterms:modified>
</cp:coreProperties>
</file>